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8288000" cy="10287000"/>
  <p:notesSz cx="6858000" cy="9144000"/>
  <p:embeddedFontLst>
    <p:embeddedFont>
      <p:font typeface="Quicksand Bold" charset="1" panose="00000000000000000000"/>
      <p:regular r:id="rId20"/>
    </p:embeddedFont>
    <p:embeddedFont>
      <p:font typeface="Quicksand" charset="1" panose="0000000000000000000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svg" Type="http://schemas.openxmlformats.org/officeDocument/2006/relationships/image"/><Relationship Id="rId4" Target="../media/image10.png" Type="http://schemas.openxmlformats.org/officeDocument/2006/relationships/image"/><Relationship Id="rId5" Target="../media/image11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9685" y="556338"/>
            <a:ext cx="17268631" cy="9174324"/>
            <a:chOff x="0" y="0"/>
            <a:chExt cx="4548117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48117" cy="2416283"/>
            </a:xfrm>
            <a:custGeom>
              <a:avLst/>
              <a:gdLst/>
              <a:ahLst/>
              <a:cxnLst/>
              <a:rect r="r" b="b" t="t" l="l"/>
              <a:pathLst>
                <a:path h="2416283" w="4548117">
                  <a:moveTo>
                    <a:pt x="0" y="0"/>
                  </a:moveTo>
                  <a:lnTo>
                    <a:pt x="4548117" y="0"/>
                  </a:lnTo>
                  <a:lnTo>
                    <a:pt x="4548117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48117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255101" y="262929"/>
            <a:ext cx="15777799" cy="9467733"/>
          </a:xfrm>
          <a:custGeom>
            <a:avLst/>
            <a:gdLst/>
            <a:ahLst/>
            <a:cxnLst/>
            <a:rect r="r" b="b" t="t" l="l"/>
            <a:pathLst>
              <a:path h="9467733" w="15777799">
                <a:moveTo>
                  <a:pt x="0" y="0"/>
                </a:moveTo>
                <a:lnTo>
                  <a:pt x="15777798" y="0"/>
                </a:lnTo>
                <a:lnTo>
                  <a:pt x="15777798" y="9467733"/>
                </a:lnTo>
                <a:lnTo>
                  <a:pt x="0" y="94677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1922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704201" y="6881055"/>
            <a:ext cx="12645761" cy="1733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4189"/>
              </a:lnSpc>
            </a:pPr>
            <a:r>
              <a:rPr lang="en-US" sz="10135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Neurodiversidade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468372" y="8508610"/>
            <a:ext cx="14397244" cy="9105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407"/>
              </a:lnSpc>
            </a:pPr>
            <a:r>
              <a:rPr lang="en-US" sz="5291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UM OLHAR CUIDADOSO A CADA DETALHE.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9685" y="556338"/>
            <a:ext cx="17268631" cy="9174324"/>
            <a:chOff x="0" y="0"/>
            <a:chExt cx="4548117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48117" cy="2416283"/>
            </a:xfrm>
            <a:custGeom>
              <a:avLst/>
              <a:gdLst/>
              <a:ahLst/>
              <a:cxnLst/>
              <a:rect r="r" b="b" t="t" l="l"/>
              <a:pathLst>
                <a:path h="2416283" w="4548117">
                  <a:moveTo>
                    <a:pt x="0" y="0"/>
                  </a:moveTo>
                  <a:lnTo>
                    <a:pt x="4548117" y="0"/>
                  </a:lnTo>
                  <a:lnTo>
                    <a:pt x="4548117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48117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1321615" y="861874"/>
            <a:ext cx="6193370" cy="8868788"/>
          </a:xfrm>
          <a:custGeom>
            <a:avLst/>
            <a:gdLst/>
            <a:ahLst/>
            <a:cxnLst/>
            <a:rect r="r" b="b" t="t" l="l"/>
            <a:pathLst>
              <a:path h="8868788" w="6193370">
                <a:moveTo>
                  <a:pt x="0" y="0"/>
                </a:moveTo>
                <a:lnTo>
                  <a:pt x="6193371" y="0"/>
                </a:lnTo>
                <a:lnTo>
                  <a:pt x="6193371" y="8868788"/>
                </a:lnTo>
                <a:lnTo>
                  <a:pt x="0" y="88687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499981" y="1479520"/>
            <a:ext cx="5236038" cy="8251143"/>
          </a:xfrm>
          <a:custGeom>
            <a:avLst/>
            <a:gdLst/>
            <a:ahLst/>
            <a:cxnLst/>
            <a:rect r="r" b="b" t="t" l="l"/>
            <a:pathLst>
              <a:path h="8251143" w="5236038">
                <a:moveTo>
                  <a:pt x="0" y="0"/>
                </a:moveTo>
                <a:lnTo>
                  <a:pt x="5236038" y="0"/>
                </a:lnTo>
                <a:lnTo>
                  <a:pt x="5236038" y="8251142"/>
                </a:lnTo>
                <a:lnTo>
                  <a:pt x="0" y="825114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2618228"/>
            <a:ext cx="6982240" cy="6403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Alunos com TEA podem desenvolver interesses intensos em tópicos específicos e acumular amplo conhecimento nessas áreas, trazendo insights únicos para discussões e projetos.</a:t>
            </a:r>
          </a:p>
          <a:p>
            <a:pPr algn="l">
              <a:lnSpc>
                <a:spcPts val="5648"/>
              </a:lnSpc>
            </a:pP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3011" y="556338"/>
            <a:ext cx="9477569" cy="9174324"/>
            <a:chOff x="0" y="0"/>
            <a:chExt cx="2496150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96150" cy="2416283"/>
            </a:xfrm>
            <a:custGeom>
              <a:avLst/>
              <a:gdLst/>
              <a:ahLst/>
              <a:cxnLst/>
              <a:rect r="r" b="b" t="t" l="l"/>
              <a:pathLst>
                <a:path h="2416283" w="2496150">
                  <a:moveTo>
                    <a:pt x="0" y="0"/>
                  </a:moveTo>
                  <a:lnTo>
                    <a:pt x="2496150" y="0"/>
                  </a:lnTo>
                  <a:lnTo>
                    <a:pt x="2496150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96150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482554" y="556338"/>
            <a:ext cx="7214896" cy="9174324"/>
            <a:chOff x="0" y="0"/>
            <a:chExt cx="1900220" cy="24162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00219" cy="2416283"/>
            </a:xfrm>
            <a:custGeom>
              <a:avLst/>
              <a:gdLst/>
              <a:ahLst/>
              <a:cxnLst/>
              <a:rect r="r" b="b" t="t" l="l"/>
              <a:pathLst>
                <a:path h="2416283" w="1900219">
                  <a:moveTo>
                    <a:pt x="0" y="0"/>
                  </a:moveTo>
                  <a:lnTo>
                    <a:pt x="1900219" y="0"/>
                  </a:lnTo>
                  <a:lnTo>
                    <a:pt x="1900219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D5D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900220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777584" y="2859862"/>
            <a:ext cx="6988424" cy="6161461"/>
          </a:xfrm>
          <a:custGeom>
            <a:avLst/>
            <a:gdLst/>
            <a:ahLst/>
            <a:cxnLst/>
            <a:rect r="r" b="b" t="t" l="l"/>
            <a:pathLst>
              <a:path h="6161461" w="6988424">
                <a:moveTo>
                  <a:pt x="0" y="0"/>
                </a:moveTo>
                <a:lnTo>
                  <a:pt x="6988424" y="0"/>
                </a:lnTo>
                <a:lnTo>
                  <a:pt x="6988424" y="6161460"/>
                </a:lnTo>
                <a:lnTo>
                  <a:pt x="0" y="61614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942975"/>
            <a:ext cx="8649480" cy="730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28"/>
              </a:lnSpc>
            </a:pPr>
            <a:r>
              <a:rPr lang="en-US" sz="4234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Abraçando a Neurodiversidade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147666" y="1903852"/>
            <a:ext cx="6111634" cy="71174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Abraçar a neurodiversidade significa reconhecer e celebrar a diversidade dos cérebros humanos e os pontos fortes que vêm com diferentes maneiras de pensar e vivenciar o mundo.</a:t>
            </a:r>
          </a:p>
          <a:p>
            <a:pPr algn="r">
              <a:lnSpc>
                <a:spcPts val="5648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9685" y="556338"/>
            <a:ext cx="17268631" cy="9174324"/>
            <a:chOff x="0" y="0"/>
            <a:chExt cx="4548117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48117" cy="2416283"/>
            </a:xfrm>
            <a:custGeom>
              <a:avLst/>
              <a:gdLst/>
              <a:ahLst/>
              <a:cxnLst/>
              <a:rect r="r" b="b" t="t" l="l"/>
              <a:pathLst>
                <a:path h="2416283" w="4548117">
                  <a:moveTo>
                    <a:pt x="0" y="0"/>
                  </a:moveTo>
                  <a:lnTo>
                    <a:pt x="4548117" y="0"/>
                  </a:lnTo>
                  <a:lnTo>
                    <a:pt x="4548117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48117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1184442"/>
            <a:ext cx="9703920" cy="854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Devemos respeitar e mostrar empatia para com nossos pares neurodivergentes com ASD, entendendo e apreciando suas perspectivas e habilidades únicas.</a:t>
            </a:r>
          </a:p>
          <a:p>
            <a:pPr algn="l">
              <a:lnSpc>
                <a:spcPts val="5648"/>
              </a:lnSpc>
            </a:pPr>
          </a:p>
          <a:p>
            <a:pPr algn="l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Ao promover um ambiente inclusivo, criamos um senso de pertencimento onde todos os alunos podem prosperar e contribuir com seus pontos fortes individuais.</a:t>
            </a:r>
          </a:p>
          <a:p>
            <a:pPr algn="l">
              <a:lnSpc>
                <a:spcPts val="5648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800675" y="5615862"/>
            <a:ext cx="4918088" cy="4114800"/>
          </a:xfrm>
          <a:custGeom>
            <a:avLst/>
            <a:gdLst/>
            <a:ahLst/>
            <a:cxnLst/>
            <a:rect r="r" b="b" t="t" l="l"/>
            <a:pathLst>
              <a:path h="4114800" w="4918088">
                <a:moveTo>
                  <a:pt x="0" y="0"/>
                </a:moveTo>
                <a:lnTo>
                  <a:pt x="4918088" y="0"/>
                </a:lnTo>
                <a:lnTo>
                  <a:pt x="491808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9685" y="556338"/>
            <a:ext cx="17268631" cy="9174324"/>
            <a:chOff x="0" y="0"/>
            <a:chExt cx="4548117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48117" cy="2416283"/>
            </a:xfrm>
            <a:custGeom>
              <a:avLst/>
              <a:gdLst/>
              <a:ahLst/>
              <a:cxnLst/>
              <a:rect r="r" b="b" t="t" l="l"/>
              <a:pathLst>
                <a:path h="2416283" w="4548117">
                  <a:moveTo>
                    <a:pt x="0" y="0"/>
                  </a:moveTo>
                  <a:lnTo>
                    <a:pt x="4548117" y="0"/>
                  </a:lnTo>
                  <a:lnTo>
                    <a:pt x="4548117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D5D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48117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509685" y="2619856"/>
            <a:ext cx="16230600" cy="5997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14261" indent="-457130" lvl="1">
              <a:lnSpc>
                <a:spcPts val="5928"/>
              </a:lnSpc>
              <a:buFont typeface="Arial"/>
              <a:buChar char="•"/>
            </a:pPr>
            <a:r>
              <a:rPr lang="en-US" sz="42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Pratique paciência e compreensão.</a:t>
            </a:r>
          </a:p>
          <a:p>
            <a:pPr algn="l" marL="914261" indent="-457130" lvl="1">
              <a:lnSpc>
                <a:spcPts val="5928"/>
              </a:lnSpc>
              <a:buFont typeface="Arial"/>
              <a:buChar char="•"/>
            </a:pPr>
            <a:r>
              <a:rPr lang="en-US" sz="42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Use linguagem clara e concreta.</a:t>
            </a:r>
          </a:p>
          <a:p>
            <a:pPr algn="l" marL="914261" indent="-457130" lvl="1">
              <a:lnSpc>
                <a:spcPts val="5928"/>
              </a:lnSpc>
              <a:buFont typeface="Arial"/>
              <a:buChar char="•"/>
            </a:pPr>
            <a:r>
              <a:rPr lang="en-US" sz="42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I</a:t>
            </a:r>
            <a:r>
              <a:rPr lang="en-US" sz="42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ncentive interações sociais inclusivas.</a:t>
            </a:r>
          </a:p>
          <a:p>
            <a:pPr algn="l" marL="914261" indent="-457130" lvl="1">
              <a:lnSpc>
                <a:spcPts val="5928"/>
              </a:lnSpc>
              <a:buFont typeface="Arial"/>
              <a:buChar char="•"/>
            </a:pPr>
            <a:r>
              <a:rPr lang="en-US" sz="42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F</a:t>
            </a:r>
            <a:r>
              <a:rPr lang="en-US" sz="42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orneça suporte visual e previsibilidade.</a:t>
            </a:r>
          </a:p>
          <a:p>
            <a:pPr algn="l" marL="914261" indent="-457130" lvl="1">
              <a:lnSpc>
                <a:spcPts val="5928"/>
              </a:lnSpc>
              <a:buFont typeface="Arial"/>
              <a:buChar char="•"/>
            </a:pPr>
            <a:r>
              <a:rPr lang="en-US" sz="42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Respeite as sensibilidades sensoriais e as necessidades individuais.</a:t>
            </a:r>
          </a:p>
          <a:p>
            <a:pPr algn="l" marL="914261" indent="-457130" lvl="1">
              <a:lnSpc>
                <a:spcPts val="5928"/>
              </a:lnSpc>
              <a:buFont typeface="Arial"/>
              <a:buChar char="•"/>
            </a:pPr>
            <a:r>
              <a:rPr lang="en-US" sz="42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Pr</a:t>
            </a:r>
            <a:r>
              <a:rPr lang="en-US" sz="42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omova uma cultura de sala de aula positiva e receptiva.</a:t>
            </a:r>
          </a:p>
          <a:p>
            <a:pPr algn="l">
              <a:lnSpc>
                <a:spcPts val="5928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2926165" y="1028700"/>
            <a:ext cx="4001643" cy="4114800"/>
          </a:xfrm>
          <a:custGeom>
            <a:avLst/>
            <a:gdLst/>
            <a:ahLst/>
            <a:cxnLst/>
            <a:rect r="r" b="b" t="t" l="l"/>
            <a:pathLst>
              <a:path h="4114800" w="4001643">
                <a:moveTo>
                  <a:pt x="0" y="0"/>
                </a:moveTo>
                <a:lnTo>
                  <a:pt x="4001643" y="0"/>
                </a:lnTo>
                <a:lnTo>
                  <a:pt x="4001643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2975"/>
            <a:ext cx="16230600" cy="730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28"/>
              </a:lnSpc>
            </a:pPr>
            <a:r>
              <a:rPr lang="en-US" sz="4234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Dicas para apoiar alunos com TEA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9685" y="556338"/>
            <a:ext cx="17268631" cy="9174324"/>
            <a:chOff x="0" y="0"/>
            <a:chExt cx="4548117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48117" cy="2416283"/>
            </a:xfrm>
            <a:custGeom>
              <a:avLst/>
              <a:gdLst/>
              <a:ahLst/>
              <a:cxnLst/>
              <a:rect r="r" b="b" t="t" l="l"/>
              <a:pathLst>
                <a:path h="2416283" w="4548117">
                  <a:moveTo>
                    <a:pt x="0" y="0"/>
                  </a:moveTo>
                  <a:lnTo>
                    <a:pt x="4548117" y="0"/>
                  </a:lnTo>
                  <a:lnTo>
                    <a:pt x="4548117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48117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4335599" y="1278925"/>
            <a:ext cx="3442716" cy="8229600"/>
          </a:xfrm>
          <a:custGeom>
            <a:avLst/>
            <a:gdLst/>
            <a:ahLst/>
            <a:cxnLst/>
            <a:rect r="r" b="b" t="t" l="l"/>
            <a:pathLst>
              <a:path h="8229600" w="3442716">
                <a:moveTo>
                  <a:pt x="0" y="0"/>
                </a:moveTo>
                <a:lnTo>
                  <a:pt x="3442716" y="0"/>
                </a:lnTo>
                <a:lnTo>
                  <a:pt x="3442716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885825"/>
            <a:ext cx="7885602" cy="2609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466"/>
              </a:lnSpc>
            </a:pPr>
            <a:r>
              <a:rPr lang="en-US" sz="7475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Dúvidas e comentários?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3011" y="556338"/>
            <a:ext cx="17221978" cy="9174324"/>
            <a:chOff x="0" y="0"/>
            <a:chExt cx="4535829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35829" cy="2416283"/>
            </a:xfrm>
            <a:custGeom>
              <a:avLst/>
              <a:gdLst/>
              <a:ahLst/>
              <a:cxnLst/>
              <a:rect r="r" b="b" t="t" l="l"/>
              <a:pathLst>
                <a:path h="2416283" w="4535829">
                  <a:moveTo>
                    <a:pt x="0" y="0"/>
                  </a:moveTo>
                  <a:lnTo>
                    <a:pt x="4535829" y="0"/>
                  </a:lnTo>
                  <a:lnTo>
                    <a:pt x="4535829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35829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708179" y="2326258"/>
            <a:ext cx="15296666" cy="69320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521"/>
              </a:lnSpc>
            </a:pPr>
            <a:r>
              <a:rPr lang="en-US" sz="394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O Transtorno do Espectro Autista (TEA) afeta a maneira como o cérebro processa informações e interage com o mundo. É caracterizado por desafios na interação social, comunicação e comportamentos ou interesses repetitivos.</a:t>
            </a:r>
          </a:p>
          <a:p>
            <a:pPr algn="just">
              <a:lnSpc>
                <a:spcPts val="5521"/>
              </a:lnSpc>
            </a:pPr>
          </a:p>
          <a:p>
            <a:pPr algn="just">
              <a:lnSpc>
                <a:spcPts val="5521"/>
              </a:lnSpc>
            </a:pPr>
            <a:r>
              <a:rPr lang="en-US" sz="394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Alunos com TEA podem ter pontos fortes e habilidades únicas, bem como áreas específicas onde podem precisar de suporte. Entender o TEA e abraçar a neurodiversidade é crucial para criar uma comunidade inclusiva e solidária.</a:t>
            </a:r>
          </a:p>
          <a:p>
            <a:pPr algn="ctr">
              <a:lnSpc>
                <a:spcPts val="5521"/>
              </a:lnSpc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42975"/>
            <a:ext cx="16230600" cy="730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928"/>
              </a:lnSpc>
            </a:pPr>
            <a:r>
              <a:rPr lang="en-US" sz="4234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O que é Transtorno do Espectro Autista (TEA)?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56338" y="556338"/>
            <a:ext cx="17175324" cy="9174324"/>
            <a:chOff x="0" y="0"/>
            <a:chExt cx="4523542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23542" cy="2416283"/>
            </a:xfrm>
            <a:custGeom>
              <a:avLst/>
              <a:gdLst/>
              <a:ahLst/>
              <a:cxnLst/>
              <a:rect r="r" b="b" t="t" l="l"/>
              <a:pathLst>
                <a:path h="2416283" w="4523542">
                  <a:moveTo>
                    <a:pt x="0" y="0"/>
                  </a:moveTo>
                  <a:lnTo>
                    <a:pt x="4523542" y="0"/>
                  </a:lnTo>
                  <a:lnTo>
                    <a:pt x="4523542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23542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627179" y="1440371"/>
            <a:ext cx="10632121" cy="73205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459"/>
              </a:lnSpc>
            </a:pPr>
            <a:r>
              <a:rPr lang="en-US" sz="4613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Alunos com TEA podem achar desafiador entender e navegar em situações sociais, interpretar dicas não verbais ou se envolver em conversas.</a:t>
            </a:r>
          </a:p>
          <a:p>
            <a:pPr algn="r">
              <a:lnSpc>
                <a:spcPts val="6459"/>
              </a:lnSpc>
            </a:pPr>
          </a:p>
          <a:p>
            <a:pPr algn="r">
              <a:lnSpc>
                <a:spcPts val="6459"/>
              </a:lnSpc>
            </a:pPr>
            <a:r>
              <a:rPr lang="en-US" sz="4613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Alunos com TEA podem se envolver em movimentos repetitivos ou ter interesses ou rotinas específicas.</a:t>
            </a:r>
          </a:p>
          <a:p>
            <a:pPr algn="r">
              <a:lnSpc>
                <a:spcPts val="6459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779101" y="1325262"/>
            <a:ext cx="6130194" cy="8155469"/>
          </a:xfrm>
          <a:custGeom>
            <a:avLst/>
            <a:gdLst/>
            <a:ahLst/>
            <a:cxnLst/>
            <a:rect r="r" b="b" t="t" l="l"/>
            <a:pathLst>
              <a:path h="8155469" w="6130194">
                <a:moveTo>
                  <a:pt x="0" y="0"/>
                </a:moveTo>
                <a:lnTo>
                  <a:pt x="6130195" y="0"/>
                </a:lnTo>
                <a:lnTo>
                  <a:pt x="6130195" y="8155469"/>
                </a:lnTo>
                <a:lnTo>
                  <a:pt x="0" y="815546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3011" y="556338"/>
            <a:ext cx="17221978" cy="9174324"/>
            <a:chOff x="0" y="0"/>
            <a:chExt cx="4535829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35829" cy="2416283"/>
            </a:xfrm>
            <a:custGeom>
              <a:avLst/>
              <a:gdLst/>
              <a:ahLst/>
              <a:cxnLst/>
              <a:rect r="r" b="b" t="t" l="l"/>
              <a:pathLst>
                <a:path h="2416283" w="4535829">
                  <a:moveTo>
                    <a:pt x="0" y="0"/>
                  </a:moveTo>
                  <a:lnTo>
                    <a:pt x="4535829" y="0"/>
                  </a:lnTo>
                  <a:lnTo>
                    <a:pt x="4535829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D5D5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35829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1106929"/>
            <a:ext cx="6543257" cy="8623733"/>
          </a:xfrm>
          <a:custGeom>
            <a:avLst/>
            <a:gdLst/>
            <a:ahLst/>
            <a:cxnLst/>
            <a:rect r="r" b="b" t="t" l="l"/>
            <a:pathLst>
              <a:path h="8623733" w="6543257">
                <a:moveTo>
                  <a:pt x="0" y="0"/>
                </a:moveTo>
                <a:lnTo>
                  <a:pt x="6543257" y="0"/>
                </a:lnTo>
                <a:lnTo>
                  <a:pt x="6543257" y="8623733"/>
                </a:lnTo>
                <a:lnTo>
                  <a:pt x="0" y="86237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602126" y="2476332"/>
            <a:ext cx="6657174" cy="5248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928"/>
              </a:lnSpc>
            </a:pPr>
            <a:r>
              <a:rPr lang="en-US" sz="42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Alguns alunos com TEA podem ter dificuldades na comunicação verbal e não verbal, como entender linguagem figurada ou manter contato visual.</a:t>
            </a:r>
          </a:p>
          <a:p>
            <a:pPr algn="r">
              <a:lnSpc>
                <a:spcPts val="5928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557338" y="556338"/>
            <a:ext cx="9197651" cy="9174324"/>
            <a:chOff x="0" y="0"/>
            <a:chExt cx="2422427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22427" cy="2416283"/>
            </a:xfrm>
            <a:custGeom>
              <a:avLst/>
              <a:gdLst/>
              <a:ahLst/>
              <a:cxnLst/>
              <a:rect r="r" b="b" t="t" l="l"/>
              <a:pathLst>
                <a:path h="2416283" w="2422427">
                  <a:moveTo>
                    <a:pt x="0" y="0"/>
                  </a:moveTo>
                  <a:lnTo>
                    <a:pt x="2422427" y="0"/>
                  </a:lnTo>
                  <a:lnTo>
                    <a:pt x="2422427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2422427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22126" y="556338"/>
            <a:ext cx="7541467" cy="9174324"/>
            <a:chOff x="0" y="0"/>
            <a:chExt cx="1986230" cy="24162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86230" cy="2416283"/>
            </a:xfrm>
            <a:custGeom>
              <a:avLst/>
              <a:gdLst/>
              <a:ahLst/>
              <a:cxnLst/>
              <a:rect r="r" b="b" t="t" l="l"/>
              <a:pathLst>
                <a:path h="2416283" w="1986230">
                  <a:moveTo>
                    <a:pt x="0" y="0"/>
                  </a:moveTo>
                  <a:lnTo>
                    <a:pt x="1986230" y="0"/>
                  </a:lnTo>
                  <a:lnTo>
                    <a:pt x="1986230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1986230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8336293" y="2772437"/>
            <a:ext cx="10549231" cy="6958225"/>
          </a:xfrm>
          <a:custGeom>
            <a:avLst/>
            <a:gdLst/>
            <a:ahLst/>
            <a:cxnLst/>
            <a:rect r="r" b="b" t="t" l="l"/>
            <a:pathLst>
              <a:path h="6958225" w="10549231">
                <a:moveTo>
                  <a:pt x="0" y="0"/>
                </a:moveTo>
                <a:lnTo>
                  <a:pt x="10549231" y="0"/>
                </a:lnTo>
                <a:lnTo>
                  <a:pt x="10549231" y="6958225"/>
                </a:lnTo>
                <a:lnTo>
                  <a:pt x="0" y="695822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033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942975"/>
            <a:ext cx="6645729" cy="730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28"/>
              </a:lnSpc>
            </a:pPr>
            <a:r>
              <a:rPr lang="en-US" sz="4234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DESAFIOS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69995" y="2737757"/>
            <a:ext cx="6645729" cy="5688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Alunos com TEA podem ter dificuldade para entender sinais sociais, fazer amigos ou interpretar as emoções dos outros, o que pode levar a sentimentos de isolamento ou exclusão.</a:t>
            </a:r>
          </a:p>
          <a:p>
            <a:pPr algn="l">
              <a:lnSpc>
                <a:spcPts val="5648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3011" y="556338"/>
            <a:ext cx="17221978" cy="9174324"/>
            <a:chOff x="0" y="0"/>
            <a:chExt cx="4535829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35829" cy="2416283"/>
            </a:xfrm>
            <a:custGeom>
              <a:avLst/>
              <a:gdLst/>
              <a:ahLst/>
              <a:cxnLst/>
              <a:rect r="r" b="b" t="t" l="l"/>
              <a:pathLst>
                <a:path h="2416283" w="4535829">
                  <a:moveTo>
                    <a:pt x="0" y="0"/>
                  </a:moveTo>
                  <a:lnTo>
                    <a:pt x="4535829" y="0"/>
                  </a:lnTo>
                  <a:lnTo>
                    <a:pt x="4535829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35829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1189477"/>
            <a:ext cx="9055963" cy="854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Muitos alunos com TEA têm sensibilidades aumentadas a estímulos sensoriais, como ruídos altos, luzes brilhantes ou certas texturas, que podem ser opressivos ou distrativos.</a:t>
            </a:r>
          </a:p>
          <a:p>
            <a:pPr algn="l">
              <a:lnSpc>
                <a:spcPts val="5648"/>
              </a:lnSpc>
            </a:pPr>
          </a:p>
          <a:p>
            <a:pPr algn="l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Alguns alunos podem achar difícil se adaptar a mudanças nas rotinas ou transições, levando à ansiedade ou desconforto.</a:t>
            </a:r>
          </a:p>
          <a:p>
            <a:pPr algn="l">
              <a:lnSpc>
                <a:spcPts val="5648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0983093" y="1543304"/>
            <a:ext cx="6068879" cy="8187358"/>
          </a:xfrm>
          <a:custGeom>
            <a:avLst/>
            <a:gdLst/>
            <a:ahLst/>
            <a:cxnLst/>
            <a:rect r="r" b="b" t="t" l="l"/>
            <a:pathLst>
              <a:path h="8187358" w="6068879">
                <a:moveTo>
                  <a:pt x="0" y="0"/>
                </a:moveTo>
                <a:lnTo>
                  <a:pt x="6068880" y="0"/>
                </a:lnTo>
                <a:lnTo>
                  <a:pt x="6068880" y="8187358"/>
                </a:lnTo>
                <a:lnTo>
                  <a:pt x="0" y="81873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3011" y="556338"/>
            <a:ext cx="17221978" cy="9174324"/>
            <a:chOff x="0" y="0"/>
            <a:chExt cx="4535829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35829" cy="2416283"/>
            </a:xfrm>
            <a:custGeom>
              <a:avLst/>
              <a:gdLst/>
              <a:ahLst/>
              <a:cxnLst/>
              <a:rect r="r" b="b" t="t" l="l"/>
              <a:pathLst>
                <a:path h="2416283" w="4535829">
                  <a:moveTo>
                    <a:pt x="0" y="0"/>
                  </a:moveTo>
                  <a:lnTo>
                    <a:pt x="4535829" y="0"/>
                  </a:lnTo>
                  <a:lnTo>
                    <a:pt x="4535829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35829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353983" y="1493180"/>
            <a:ext cx="8965967" cy="8237482"/>
          </a:xfrm>
          <a:custGeom>
            <a:avLst/>
            <a:gdLst/>
            <a:ahLst/>
            <a:cxnLst/>
            <a:rect r="r" b="b" t="t" l="l"/>
            <a:pathLst>
              <a:path h="8237482" w="8965967">
                <a:moveTo>
                  <a:pt x="0" y="0"/>
                </a:moveTo>
                <a:lnTo>
                  <a:pt x="8965967" y="0"/>
                </a:lnTo>
                <a:lnTo>
                  <a:pt x="8965967" y="8237482"/>
                </a:lnTo>
                <a:lnTo>
                  <a:pt x="0" y="823748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319950" y="3549903"/>
            <a:ext cx="6939350" cy="4974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Professores e colegas podem apoiar os alunos fornecendo comunicação clara e direta, usando suporte visual e incentivando interações sociais inclusivas.</a:t>
            </a:r>
          </a:p>
          <a:p>
            <a:pPr algn="r">
              <a:lnSpc>
                <a:spcPts val="5648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11098429" y="942975"/>
            <a:ext cx="6160871" cy="14831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928"/>
              </a:lnSpc>
            </a:pPr>
            <a:r>
              <a:rPr lang="en-US" sz="4234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Apoiando Estudantes</a:t>
            </a:r>
          </a:p>
          <a:p>
            <a:pPr algn="r">
              <a:lnSpc>
                <a:spcPts val="5928"/>
              </a:lnSpc>
            </a:pPr>
            <a:r>
              <a:rPr lang="en-US" sz="4234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com</a:t>
            </a:r>
            <a:r>
              <a:rPr lang="en-US" sz="4234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 TEA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3501" y="556338"/>
            <a:ext cx="7471488" cy="9174324"/>
            <a:chOff x="0" y="0"/>
            <a:chExt cx="1967799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67799" cy="2416283"/>
            </a:xfrm>
            <a:custGeom>
              <a:avLst/>
              <a:gdLst/>
              <a:ahLst/>
              <a:cxnLst/>
              <a:rect r="r" b="b" t="t" l="l"/>
              <a:pathLst>
                <a:path h="2416283" w="1967799">
                  <a:moveTo>
                    <a:pt x="0" y="0"/>
                  </a:moveTo>
                  <a:lnTo>
                    <a:pt x="1967799" y="0"/>
                  </a:lnTo>
                  <a:lnTo>
                    <a:pt x="1967799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967799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22126" y="556338"/>
            <a:ext cx="9251691" cy="9174324"/>
            <a:chOff x="0" y="0"/>
            <a:chExt cx="2436659" cy="241628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36659" cy="2416283"/>
            </a:xfrm>
            <a:custGeom>
              <a:avLst/>
              <a:gdLst/>
              <a:ahLst/>
              <a:cxnLst/>
              <a:rect r="r" b="b" t="t" l="l"/>
              <a:pathLst>
                <a:path h="2416283" w="2436659">
                  <a:moveTo>
                    <a:pt x="0" y="0"/>
                  </a:moveTo>
                  <a:lnTo>
                    <a:pt x="2436659" y="0"/>
                  </a:lnTo>
                  <a:lnTo>
                    <a:pt x="2436659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D5D5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436659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716043" y="831634"/>
            <a:ext cx="6543257" cy="8623733"/>
          </a:xfrm>
          <a:custGeom>
            <a:avLst/>
            <a:gdLst/>
            <a:ahLst/>
            <a:cxnLst/>
            <a:rect r="r" b="b" t="t" l="l"/>
            <a:pathLst>
              <a:path h="8623733" w="6543257">
                <a:moveTo>
                  <a:pt x="0" y="0"/>
                </a:moveTo>
                <a:lnTo>
                  <a:pt x="6543257" y="0"/>
                </a:lnTo>
                <a:lnTo>
                  <a:pt x="6543257" y="8623732"/>
                </a:lnTo>
                <a:lnTo>
                  <a:pt x="0" y="86237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184442"/>
            <a:ext cx="8365525" cy="85462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Criar um ambiente sensorialmente amigável minimizando distrações, fornecendo espaços silenciosos e considerando as necessidades sensoriais individuais pode dar muito suporte aos alunos.</a:t>
            </a:r>
          </a:p>
          <a:p>
            <a:pPr algn="l">
              <a:lnSpc>
                <a:spcPts val="5648"/>
              </a:lnSpc>
            </a:pPr>
          </a:p>
          <a:p>
            <a:pPr algn="l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É importante adaptar estratégias de ensino, oferecer cronogramas visuais e fornecer suporte adicional.</a:t>
            </a:r>
          </a:p>
          <a:p>
            <a:pPr algn="l">
              <a:lnSpc>
                <a:spcPts val="5648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7A8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9685" y="556338"/>
            <a:ext cx="17268631" cy="9174324"/>
            <a:chOff x="0" y="0"/>
            <a:chExt cx="4548117" cy="241628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48117" cy="2416283"/>
            </a:xfrm>
            <a:custGeom>
              <a:avLst/>
              <a:gdLst/>
              <a:ahLst/>
              <a:cxnLst/>
              <a:rect r="r" b="b" t="t" l="l"/>
              <a:pathLst>
                <a:path h="2416283" w="4548117">
                  <a:moveTo>
                    <a:pt x="0" y="0"/>
                  </a:moveTo>
                  <a:lnTo>
                    <a:pt x="4548117" y="0"/>
                  </a:lnTo>
                  <a:lnTo>
                    <a:pt x="4548117" y="2416283"/>
                  </a:lnTo>
                  <a:lnTo>
                    <a:pt x="0" y="241628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48117" cy="245438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28700" y="2021502"/>
            <a:ext cx="9528594" cy="7831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Muitos alunos se destacam em áreas que exigem atenção focada, como arte, matemática ou resolução de problemas.</a:t>
            </a:r>
          </a:p>
          <a:p>
            <a:pPr algn="l">
              <a:lnSpc>
                <a:spcPts val="5648"/>
              </a:lnSpc>
            </a:pPr>
          </a:p>
          <a:p>
            <a:pPr algn="l">
              <a:lnSpc>
                <a:spcPts val="5648"/>
              </a:lnSpc>
            </a:pPr>
            <a:r>
              <a:rPr lang="en-US" sz="4034">
                <a:solidFill>
                  <a:srgbClr val="000000"/>
                </a:solidFill>
                <a:latin typeface="Quicksand"/>
                <a:ea typeface="Quicksand"/>
                <a:cs typeface="Quicksand"/>
                <a:sym typeface="Quicksand"/>
              </a:rPr>
              <a:t>Alunos com TEA geralmente têm perspectivas únicas sobre o mundo, o que pode contribuir para o pensamento criativo, ideias inovadoras e diferentes maneiras de abordar desafios.</a:t>
            </a:r>
          </a:p>
          <a:p>
            <a:pPr algn="l">
              <a:lnSpc>
                <a:spcPts val="5648"/>
              </a:lnSpc>
            </a:pP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2542278" y="1479520"/>
            <a:ext cx="5236038" cy="8251143"/>
          </a:xfrm>
          <a:custGeom>
            <a:avLst/>
            <a:gdLst/>
            <a:ahLst/>
            <a:cxnLst/>
            <a:rect r="r" b="b" t="t" l="l"/>
            <a:pathLst>
              <a:path h="8251143" w="5236038">
                <a:moveTo>
                  <a:pt x="0" y="0"/>
                </a:moveTo>
                <a:lnTo>
                  <a:pt x="5236037" y="0"/>
                </a:lnTo>
                <a:lnTo>
                  <a:pt x="5236037" y="8251142"/>
                </a:lnTo>
                <a:lnTo>
                  <a:pt x="0" y="8251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942975"/>
            <a:ext cx="11837921" cy="730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928"/>
              </a:lnSpc>
            </a:pPr>
            <a:r>
              <a:rPr lang="en-US" sz="4234" b="true">
                <a:solidFill>
                  <a:srgbClr val="000000"/>
                </a:solidFill>
                <a:latin typeface="Quicksand Bold"/>
                <a:ea typeface="Quicksand Bold"/>
                <a:cs typeface="Quicksand Bold"/>
                <a:sym typeface="Quicksand Bold"/>
              </a:rPr>
              <a:t>Pontos fortes dos alunos com TEA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DAGjCfyGEcg</dc:identifier>
  <dcterms:modified xsi:type="dcterms:W3CDTF">2011-08-01T06:04:30Z</dcterms:modified>
  <cp:revision>1</cp:revision>
  <dc:title>SLIDE AUTISMO</dc:title>
</cp:coreProperties>
</file>

<file path=docProps/thumbnail.jpeg>
</file>